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2" r:id="rId1"/>
  </p:sldMasterIdLst>
  <p:notesMasterIdLst>
    <p:notesMasterId r:id="rId11"/>
  </p:notesMasterIdLst>
  <p:sldIdLst>
    <p:sldId id="256" r:id="rId2"/>
    <p:sldId id="277" r:id="rId3"/>
    <p:sldId id="280" r:id="rId4"/>
    <p:sldId id="294" r:id="rId5"/>
    <p:sldId id="278" r:id="rId6"/>
    <p:sldId id="295" r:id="rId7"/>
    <p:sldId id="281" r:id="rId8"/>
    <p:sldId id="282" r:id="rId9"/>
    <p:sldId id="283" r:id="rId10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E269D01E-BC32-4049-B463-5C60D7B0CCD2}" styleName="主题样式 2 - 强调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5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20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" name="Shape 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4832308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085850"/>
            <a:ext cx="6619244" cy="2497186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56647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3600440"/>
            <a:ext cx="6619243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730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4025494"/>
            <a:ext cx="6619242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28654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6619244" cy="14859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6619244" cy="177165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66465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085850"/>
            <a:ext cx="5999486" cy="1742531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7800" y="2828380"/>
            <a:ext cx="5459737" cy="25663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050" cap="small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3721" y="728440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7868" y="196034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206207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343151"/>
            <a:ext cx="6619245" cy="123988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43769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085850"/>
            <a:ext cx="5999486" cy="245745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81101" y="3714750"/>
            <a:ext cx="5999486" cy="805543"/>
          </a:xfrm>
        </p:spPr>
        <p:txBody>
          <a:bodyPr anchor="t">
            <a:normAutofit/>
          </a:bodyPr>
          <a:lstStyle>
            <a:lvl1pPr marL="0" indent="0">
              <a:buNone/>
              <a:defRPr lang="en-US" sz="1350" b="0" i="0" kern="12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3721" y="728440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00525" y="2487385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140677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6619244" cy="14859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866215" y="2886458"/>
            <a:ext cx="6619244" cy="441388"/>
          </a:xfrm>
        </p:spPr>
        <p:txBody>
          <a:bodyPr anchor="b">
            <a:normAutofit/>
          </a:bodyPr>
          <a:lstStyle>
            <a:lvl1pPr marL="0" indent="0" algn="l" defTabSz="342900" rtl="0" eaLnBrk="1" latinLnBrk="0" hangingPunct="1">
              <a:buNone/>
              <a:defRPr lang="en-US" sz="2700" b="0" i="0" kern="1200" cap="none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43800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485900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000250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485900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000250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485900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000250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3/16/2018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309909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31882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5"/>
          </p:nvPr>
        </p:nvSpPr>
        <p:spPr>
          <a:xfrm>
            <a:off x="489347" y="1657350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620409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31882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 descr="An empty placeholder to add an image. Click on the placeholder and select the image that you wish to add"/>
          <p:cNvSpPr>
            <a:spLocks noGrp="1"/>
          </p:cNvSpPr>
          <p:nvPr>
            <p:ph type="pic" idx="21"/>
          </p:nvPr>
        </p:nvSpPr>
        <p:spPr>
          <a:xfrm>
            <a:off x="2917031" y="1657350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620408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31882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 descr="An empty placeholder to add an image. Click on the placeholder and select the image that you wish to add"/>
          <p:cNvSpPr>
            <a:spLocks noGrp="1"/>
          </p:cNvSpPr>
          <p:nvPr>
            <p:ph type="pic" idx="22"/>
          </p:nvPr>
        </p:nvSpPr>
        <p:spPr>
          <a:xfrm>
            <a:off x="5343525" y="1657350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620406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3/16/2018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4592812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168679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322660"/>
            <a:ext cx="1314451" cy="4369594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322660"/>
            <a:ext cx="5567362" cy="43695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40410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717358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11730" y="4766084"/>
            <a:ext cx="275071" cy="27699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458438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146300"/>
            <a:ext cx="6619243" cy="143673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25132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1545432"/>
            <a:ext cx="3297254" cy="314682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1542069"/>
            <a:ext cx="3297256" cy="315018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04446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00919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3/16/2018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57284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3/16/2018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0601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1085850"/>
            <a:ext cx="2550798" cy="10858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085850"/>
            <a:ext cx="3896998" cy="3429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2346961"/>
            <a:ext cx="2550797" cy="21716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3/16/2018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19206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390644"/>
            <a:ext cx="3819680" cy="1181106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212160" y="857250"/>
            <a:ext cx="2400300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3813734" cy="10287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32308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1"/>
            <a:ext cx="1141809" cy="1774090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60" y="1"/>
            <a:ext cx="1202540" cy="85605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pPr/>
              <a:t>3/16/2018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14" name="Rectangle 13"/>
          <p:cNvSpPr/>
          <p:nvPr/>
        </p:nvSpPr>
        <p:spPr bwMode="blackWhite"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8623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9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9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9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9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FX Business Plan…"/>
          <p:cNvSpPr txBox="1"/>
          <p:nvPr/>
        </p:nvSpPr>
        <p:spPr>
          <a:xfrm>
            <a:off x="0" y="955497"/>
            <a:ext cx="8915400" cy="5478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 defTabSz="914400">
              <a:defRPr sz="28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lang="en-US" dirty="0"/>
          </a:p>
          <a:p>
            <a:pPr algn="ctr" defTabSz="914400">
              <a:defRPr sz="28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dirty="0"/>
          </a:p>
          <a:p>
            <a:pPr algn="ctr" defTabSz="914400">
              <a:defRPr sz="2800" b="1">
                <a:solidFill>
                  <a:srgbClr val="FF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sz="36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ElderSens</a:t>
            </a:r>
            <a:r>
              <a:rPr lang="en-US" sz="3200" baseline="30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TM</a:t>
            </a:r>
            <a:r>
              <a:rPr lang="en-US" sz="3600" dirty="0" smtClean="0">
                <a:solidFill>
                  <a:schemeClr val="tx1">
                    <a:lumMod val="85000"/>
                  </a:schemeClr>
                </a:solidFill>
              </a:rPr>
              <a:t> Innovative Elderly Care Solutions</a:t>
            </a:r>
            <a:endParaRPr sz="3600" dirty="0">
              <a:solidFill>
                <a:schemeClr val="tx1">
                  <a:lumMod val="85000"/>
                </a:schemeClr>
              </a:solidFill>
            </a:endParaRPr>
          </a:p>
          <a:p>
            <a:pPr algn="ctr" defTabSz="914400">
              <a:defRPr sz="2000" b="1">
                <a:solidFill>
                  <a:srgbClr val="0000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ctr" defTabSz="914400">
              <a:defRPr sz="2000" b="1">
                <a:solidFill>
                  <a:srgbClr val="0000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March</a:t>
            </a:r>
            <a:r>
              <a:rPr sz="12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201</a:t>
            </a:r>
            <a:r>
              <a:rPr 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8</a:t>
            </a:r>
            <a:endParaRPr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ctr" defTabSz="914400">
              <a:defRPr sz="1400" b="1">
                <a:solidFill>
                  <a:srgbClr val="0000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sz="1400" dirty="0"/>
          </a:p>
          <a:p>
            <a:pPr algn="ctr" defTabSz="914400">
              <a:defRPr sz="1400" b="1">
                <a:solidFill>
                  <a:srgbClr val="FF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 smtClean="0">
                <a:solidFill>
                  <a:schemeClr val="tx1"/>
                </a:solidFill>
              </a:rPr>
              <a:t>WWW.</a:t>
            </a:r>
            <a:r>
              <a:rPr lang="en-US" dirty="0" smtClean="0">
                <a:solidFill>
                  <a:schemeClr val="tx1"/>
                </a:solidFill>
              </a:rPr>
              <a:t>ELDERSENS</a:t>
            </a:r>
            <a:r>
              <a:rPr dirty="0" smtClean="0">
                <a:solidFill>
                  <a:schemeClr val="tx1"/>
                </a:solidFill>
              </a:rPr>
              <a:t>.COM</a:t>
            </a:r>
            <a:endParaRPr lang="en-US" dirty="0" smtClean="0">
              <a:solidFill>
                <a:schemeClr val="tx1"/>
              </a:solidFill>
            </a:endParaRPr>
          </a:p>
          <a:p>
            <a:pPr algn="ctr" defTabSz="914400">
              <a:defRPr sz="1400" b="1">
                <a:solidFill>
                  <a:srgbClr val="FF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dirty="0">
              <a:solidFill>
                <a:schemeClr val="tx1"/>
              </a:solidFill>
            </a:endParaRPr>
          </a:p>
          <a:p>
            <a:pPr algn="ctr" defTabSz="914400">
              <a:defRPr sz="1400" b="1">
                <a:solidFill>
                  <a:srgbClr val="0000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dirty="0"/>
          </a:p>
          <a:p>
            <a:pPr algn="ctr" defTabSz="914400">
              <a:defRPr sz="1400" b="1">
                <a:solidFill>
                  <a:srgbClr val="0000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dirty="0"/>
          </a:p>
          <a:p>
            <a:pPr algn="ctr" defTabSz="914400">
              <a:defRPr sz="28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dirty="0"/>
          </a:p>
          <a:p>
            <a:pPr algn="ctr" defTabSz="914400">
              <a:defRPr sz="28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endParaRPr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1D53C164-3565-4E35-905A-49C05511EE9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</a:t>
            </a:fld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32" y="324799"/>
            <a:ext cx="933461" cy="6529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37416" y="4766084"/>
            <a:ext cx="18405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ElderSens Confidential</a:t>
            </a:r>
            <a:endParaRPr lang="en-US" sz="120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4584" y="1559256"/>
            <a:ext cx="3297254" cy="3146822"/>
          </a:xfrm>
        </p:spPr>
        <p:txBody>
          <a:bodyPr>
            <a:normAutofit/>
          </a:bodyPr>
          <a:lstStyle/>
          <a:p>
            <a:pPr marL="0" indent="0" defTabSz="914400">
              <a:buNone/>
              <a:defRPr sz="20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Existing Elderly Care Service:</a:t>
            </a:r>
          </a:p>
          <a:p>
            <a:pPr marL="342900" indent="-342900" defTabSz="914400">
              <a:buSzPct val="100000"/>
              <a:buFont typeface="Arial"/>
              <a:buChar char="•"/>
              <a:defRPr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2600" dirty="0" smtClean="0">
                <a:solidFill>
                  <a:srgbClr val="FFFFFF"/>
                </a:solidFill>
              </a:rPr>
              <a:t>Inaccurate</a:t>
            </a:r>
          </a:p>
          <a:p>
            <a:pPr marL="342900" indent="-342900" defTabSz="914400">
              <a:buSzPct val="100000"/>
              <a:buFont typeface="Arial"/>
              <a:buChar char="•"/>
              <a:defRPr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2600" dirty="0" smtClean="0">
                <a:solidFill>
                  <a:srgbClr val="FFFFFF"/>
                </a:solidFill>
              </a:rPr>
              <a:t>Labor-intensive</a:t>
            </a:r>
            <a:endParaRPr lang="en-US" sz="2600" dirty="0">
              <a:solidFill>
                <a:srgbClr val="FFFFFF"/>
              </a:solidFill>
            </a:endParaRPr>
          </a:p>
          <a:p>
            <a:pPr marL="342900" indent="-342900" defTabSz="914400">
              <a:buSzPct val="100000"/>
              <a:buFont typeface="Arial"/>
              <a:buChar char="•"/>
              <a:defRPr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2600" dirty="0">
                <a:solidFill>
                  <a:srgbClr val="FFFFFF"/>
                </a:solidFill>
              </a:rPr>
              <a:t>Expensive</a:t>
            </a:r>
          </a:p>
          <a:p>
            <a:pPr marL="342900" indent="-342900" defTabSz="914400">
              <a:buSzPct val="100000"/>
              <a:buFont typeface="Arial"/>
              <a:buChar char="•"/>
              <a:defRPr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en-US" sz="2800" dirty="0">
              <a:solidFill>
                <a:srgbClr val="FFFFFF"/>
              </a:solidFill>
            </a:endParaRPr>
          </a:p>
          <a:p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0166" y="1555894"/>
            <a:ext cx="4060401" cy="3150184"/>
          </a:xfrm>
        </p:spPr>
        <p:txBody>
          <a:bodyPr>
            <a:normAutofit/>
          </a:bodyPr>
          <a:lstStyle/>
          <a:p>
            <a:pPr marL="0" indent="0" defTabSz="914400">
              <a:buNone/>
              <a:defRPr sz="20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ElderSens</a:t>
            </a:r>
            <a:r>
              <a:rPr lang="en-US" sz="2800" baseline="30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TM</a:t>
            </a:r>
            <a:r>
              <a:rPr 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Enables:</a:t>
            </a:r>
            <a:endParaRPr lang="en-US" sz="28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342900" indent="-342900" defTabSz="914400">
              <a:buSzPct val="100000"/>
              <a:buFont typeface="Arial"/>
              <a:buChar char="•"/>
              <a:defRPr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2600" dirty="0">
                <a:solidFill>
                  <a:srgbClr val="FFFFFF"/>
                </a:solidFill>
              </a:rPr>
              <a:t>C</a:t>
            </a:r>
            <a:r>
              <a:rPr lang="en-US" sz="2600" dirty="0" smtClean="0">
                <a:solidFill>
                  <a:srgbClr val="FFFFFF"/>
                </a:solidFill>
              </a:rPr>
              <a:t>ontinuous </a:t>
            </a:r>
            <a:r>
              <a:rPr lang="en-US" sz="2600" dirty="0">
                <a:solidFill>
                  <a:srgbClr val="FFFFFF"/>
                </a:solidFill>
              </a:rPr>
              <a:t>monitoring, real-time alert</a:t>
            </a:r>
          </a:p>
          <a:p>
            <a:pPr marL="342900" indent="-342900" defTabSz="914400">
              <a:buSzPct val="100000"/>
              <a:buFont typeface="Arial"/>
              <a:buChar char="•"/>
              <a:defRPr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2600" dirty="0" smtClean="0">
                <a:solidFill>
                  <a:srgbClr val="FFFFFF"/>
                </a:solidFill>
              </a:rPr>
              <a:t>Multi-sensor integration</a:t>
            </a:r>
          </a:p>
          <a:p>
            <a:pPr marL="342900" indent="-342900" defTabSz="914400">
              <a:buSzPct val="100000"/>
              <a:buFont typeface="Arial"/>
              <a:buChar char="•"/>
              <a:defRPr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2600" dirty="0" smtClean="0">
                <a:solidFill>
                  <a:srgbClr val="FFFFFF"/>
                </a:solidFill>
              </a:rPr>
              <a:t>Cost effective</a:t>
            </a:r>
            <a:endParaRPr lang="en-US" sz="2600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</a:t>
            </a:fld>
            <a:endParaRPr lang="zh-CN" alt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84584" y="380634"/>
            <a:ext cx="7053542" cy="615959"/>
          </a:xfrm>
          <a:solidFill>
            <a:schemeClr val="tx1">
              <a:lumMod val="50000"/>
            </a:schemeClr>
          </a:solidFill>
        </p:spPr>
        <p:txBody>
          <a:bodyPr/>
          <a:lstStyle/>
          <a:p>
            <a:r>
              <a:rPr lang="en-US" sz="3200" dirty="0" smtClean="0"/>
              <a:t>The Problem and Our Solution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3496320" y="4706078"/>
            <a:ext cx="18405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ElderSens Confidential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9830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584" y="1210359"/>
            <a:ext cx="7257542" cy="2916893"/>
          </a:xfrm>
        </p:spPr>
        <p:txBody>
          <a:bodyPr>
            <a:normAutofit/>
          </a:bodyPr>
          <a:lstStyle/>
          <a:p>
            <a:pPr marL="742950" lvl="1" indent="-285750" defTabSz="914400">
              <a:buSzPct val="100000"/>
              <a:buFont typeface="Wingdings" panose="05000000000000000000" pitchFamily="2" charset="2"/>
              <a:buChar char="Ø"/>
              <a:defRPr sz="1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1900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Advanced </a:t>
            </a:r>
            <a:r>
              <a:rPr lang="en-US" sz="19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1900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ensing </a:t>
            </a:r>
            <a:r>
              <a:rPr lang="en-US" sz="19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technologies </a:t>
            </a:r>
            <a:r>
              <a:rPr lang="en-US" sz="1900" dirty="0">
                <a:solidFill>
                  <a:srgbClr val="FFFFFF"/>
                </a:solidFill>
              </a:rPr>
              <a:t>including </a:t>
            </a:r>
            <a:r>
              <a:rPr lang="en-US" sz="1900" dirty="0" smtClean="0">
                <a:solidFill>
                  <a:srgbClr val="FFFFFF"/>
                </a:solidFill>
              </a:rPr>
              <a:t>Diaper Monitoring, </a:t>
            </a:r>
            <a:r>
              <a:rPr lang="en-US" sz="1900" dirty="0">
                <a:solidFill>
                  <a:srgbClr val="FFFFFF"/>
                </a:solidFill>
              </a:rPr>
              <a:t>Fall Detection, In-door Locationing</a:t>
            </a:r>
            <a:r>
              <a:rPr lang="en-US" sz="1900" dirty="0" smtClean="0">
                <a:solidFill>
                  <a:srgbClr val="FFFFFF"/>
                </a:solidFill>
              </a:rPr>
              <a:t>…</a:t>
            </a:r>
            <a:endParaRPr lang="en-US" sz="1900" dirty="0">
              <a:solidFill>
                <a:srgbClr val="FFFFFF"/>
              </a:solidFill>
            </a:endParaRPr>
          </a:p>
          <a:p>
            <a:pPr marL="742950" lvl="1" indent="-285750" defTabSz="914400">
              <a:buSzPct val="100000"/>
              <a:buFont typeface="Wingdings" panose="05000000000000000000" pitchFamily="2" charset="2"/>
              <a:buChar char="Ø"/>
              <a:defRPr sz="1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19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</a:rPr>
              <a:t>Proprietary hybrid </a:t>
            </a:r>
            <a:r>
              <a:rPr lang="en-US" sz="19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</a:rPr>
              <a:t>BLE/Wi-Fi mesh </a:t>
            </a:r>
            <a:r>
              <a:rPr lang="en-US" sz="19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</a:rPr>
              <a:t>network </a:t>
            </a:r>
            <a:r>
              <a:rPr lang="en-US" sz="19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providing enhanced coverage. </a:t>
            </a:r>
            <a:r>
              <a:rPr lang="en-US" sz="1900" dirty="0" smtClean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Accurate in-door </a:t>
            </a:r>
            <a:r>
              <a:rPr lang="en-US" sz="19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location supported with both iBeacon and Wi-Fi positioning </a:t>
            </a:r>
            <a:r>
              <a:rPr lang="en-US" sz="1900" dirty="0" smtClean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technologies</a:t>
            </a:r>
            <a:endParaRPr lang="en-US" sz="1900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pPr marL="742950" lvl="1" indent="-285750" defTabSz="914400">
              <a:buSzPct val="100000"/>
              <a:buFont typeface="Wingdings" panose="05000000000000000000" pitchFamily="2" charset="2"/>
              <a:buChar char="Ø"/>
              <a:defRPr sz="1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19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</a:rPr>
              <a:t>ElderSens cloud</a:t>
            </a:r>
            <a:r>
              <a:rPr lang="en-US" sz="190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9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is hosted on AWS with secure architecture and customizable configuration. The algorithms provide continues monitoring and real-time alert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</a:t>
            </a:fld>
            <a:endParaRPr lang="zh-CN" alt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544040"/>
          </a:xfrm>
          <a:solidFill>
            <a:schemeClr val="tx1">
              <a:lumMod val="50000"/>
            </a:schemeClr>
          </a:solidFill>
        </p:spPr>
        <p:txBody>
          <a:bodyPr/>
          <a:lstStyle/>
          <a:p>
            <a:r>
              <a:rPr lang="en-US" sz="3200" dirty="0" smtClean="0"/>
              <a:t>ElderSens Core Technologies</a:t>
            </a:r>
            <a:endParaRPr lang="en-US" sz="32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80584" y="4127252"/>
            <a:ext cx="8548643" cy="544040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15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500" b="1" dirty="0">
                <a:solidFill>
                  <a:schemeClr val="bg1"/>
                </a:solidFill>
              </a:rPr>
              <a:t>ElderSens Platform is a vertically integrated </a:t>
            </a:r>
            <a:r>
              <a:rPr lang="en-US" sz="2500" b="1" dirty="0" smtClean="0">
                <a:solidFill>
                  <a:schemeClr val="bg1"/>
                </a:solidFill>
              </a:rPr>
              <a:t>ecosystem</a:t>
            </a:r>
            <a:endParaRPr lang="en-US" sz="25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37416" y="4866501"/>
            <a:ext cx="18405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ElderSens Confidential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0556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4</a:t>
            </a:fld>
            <a:endParaRPr lang="zh-CN" alt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544040"/>
          </a:xfrm>
          <a:solidFill>
            <a:schemeClr val="tx1">
              <a:lumMod val="50000"/>
            </a:schemeClr>
          </a:solidFill>
        </p:spPr>
        <p:txBody>
          <a:bodyPr/>
          <a:lstStyle/>
          <a:p>
            <a:r>
              <a:rPr lang="en-US" sz="3200" dirty="0" smtClean="0"/>
              <a:t>Exhibit ElderSens Ecosystem 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3537416" y="4866501"/>
            <a:ext cx="18405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ElderSens Confidential</a:t>
            </a:r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84" y="1084014"/>
            <a:ext cx="2453238" cy="39209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316" y="2870624"/>
            <a:ext cx="5191032" cy="19958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9316" y="1084014"/>
            <a:ext cx="2259848" cy="16913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4832" y="1084014"/>
            <a:ext cx="1812166" cy="166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94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838" y="1199154"/>
            <a:ext cx="5534589" cy="2537248"/>
          </a:xfrm>
        </p:spPr>
        <p:txBody>
          <a:bodyPr>
            <a:normAutofit/>
          </a:bodyPr>
          <a:lstStyle/>
          <a:p>
            <a:pPr marL="742950" lvl="1" indent="-285750" defTabSz="914400">
              <a:buSzPct val="100000"/>
              <a:buFont typeface="Wingdings" panose="05000000000000000000" pitchFamily="2" charset="2"/>
              <a:buChar char="Ø"/>
              <a:defRPr sz="1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2600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Provide continuous adult diaper monitoring</a:t>
            </a:r>
            <a:endParaRPr lang="en-US" sz="2600" dirty="0">
              <a:solidFill>
                <a:srgbClr val="FFFFFF"/>
              </a:solidFill>
            </a:endParaRPr>
          </a:p>
          <a:p>
            <a:pPr marL="742950" lvl="1" indent="-285750" defTabSz="914400">
              <a:buSzPct val="100000"/>
              <a:buFont typeface="Wingdings" panose="05000000000000000000" pitchFamily="2" charset="2"/>
              <a:buChar char="Ø"/>
              <a:defRPr sz="1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26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</a:rPr>
              <a:t>Send real-time diaper change notification</a:t>
            </a:r>
            <a:endParaRPr lang="en-US" sz="2600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pPr marL="742950" lvl="1" indent="-285750" defTabSz="914400">
              <a:buSzPct val="100000"/>
              <a:buFont typeface="Wingdings" panose="05000000000000000000" pitchFamily="2" charset="2"/>
              <a:buChar char="Ø"/>
              <a:defRPr sz="1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26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</a:rPr>
              <a:t>Enable big data analytics</a:t>
            </a:r>
            <a:endParaRPr lang="en-US" sz="2600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endParaRPr lang="en-US" sz="2600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5</a:t>
            </a:fld>
            <a:endParaRPr lang="zh-CN" alt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544040"/>
          </a:xfrm>
          <a:solidFill>
            <a:schemeClr val="tx1">
              <a:lumMod val="50000"/>
            </a:schemeClr>
          </a:solidFill>
        </p:spPr>
        <p:txBody>
          <a:bodyPr/>
          <a:lstStyle/>
          <a:p>
            <a:r>
              <a:rPr lang="en-US" sz="3200" dirty="0" smtClean="0"/>
              <a:t>DiaperSens System</a:t>
            </a:r>
            <a:endParaRPr lang="en-US" sz="32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84584" y="3887469"/>
            <a:ext cx="8116584" cy="85235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15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300" b="1" dirty="0" smtClean="0">
                <a:solidFill>
                  <a:schemeClr val="bg1"/>
                </a:solidFill>
              </a:rPr>
              <a:t>Work with worldwide partners for clinical trials and system deployment to senior centers and hospitals</a:t>
            </a:r>
            <a:endParaRPr lang="en-US" sz="2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37416" y="4866501"/>
            <a:ext cx="18405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ElderSens Confidential</a:t>
            </a:r>
            <a:endParaRPr lang="en-US" sz="1200" dirty="0"/>
          </a:p>
        </p:txBody>
      </p:sp>
      <p:pic>
        <p:nvPicPr>
          <p:cNvPr id="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68324" y="2037703"/>
            <a:ext cx="1761336" cy="1252313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Flash"/>
          <p:cNvSpPr txBox="1"/>
          <p:nvPr/>
        </p:nvSpPr>
        <p:spPr>
          <a:xfrm>
            <a:off x="6368324" y="1517308"/>
            <a:ext cx="165947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914400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Reusable Sensor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49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6</a:t>
            </a:fld>
            <a:endParaRPr lang="zh-CN" alt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279822" cy="544040"/>
          </a:xfrm>
          <a:solidFill>
            <a:schemeClr val="tx1">
              <a:lumMod val="50000"/>
            </a:schemeClr>
          </a:solidFill>
        </p:spPr>
        <p:txBody>
          <a:bodyPr/>
          <a:lstStyle/>
          <a:p>
            <a:r>
              <a:rPr lang="en-US" sz="3200" dirty="0" smtClean="0"/>
              <a:t>Unveil Disposable Smart Diaper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3537416" y="4866501"/>
            <a:ext cx="18405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ElderSens Confidential</a:t>
            </a:r>
            <a:endParaRPr lang="en-US" sz="1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343" y="1121334"/>
            <a:ext cx="3374379" cy="26335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756" y="369480"/>
            <a:ext cx="828650" cy="484155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78795" y="1215073"/>
            <a:ext cx="3445700" cy="24460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ElderSens </a:t>
            </a:r>
            <a:r>
              <a:rPr lang="en-US" sz="28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Unveils Sub-$1 Disposable Smart Diaper Sensor at Las Vegas CES 2018</a:t>
            </a:r>
          </a:p>
          <a:p>
            <a:pPr marL="0" indent="0">
              <a:buNone/>
            </a:pPr>
            <a:endParaRPr lang="en-US" sz="26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484584" y="3931383"/>
            <a:ext cx="7908471" cy="85235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15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b="1" dirty="0" smtClean="0">
                <a:solidFill>
                  <a:schemeClr val="bg1"/>
                </a:solidFill>
              </a:rPr>
              <a:t>Work</a:t>
            </a:r>
            <a:r>
              <a:rPr lang="en-US" sz="2400" b="1" dirty="0">
                <a:solidFill>
                  <a:schemeClr val="bg1"/>
                </a:solidFill>
              </a:rPr>
              <a:t> with diaper companies to integrate the sensor into </a:t>
            </a:r>
            <a:r>
              <a:rPr lang="en-US" sz="2400" b="1" dirty="0" smtClean="0">
                <a:solidFill>
                  <a:schemeClr val="bg1"/>
                </a:solidFill>
              </a:rPr>
              <a:t>adult and baby diapers</a:t>
            </a:r>
            <a:endParaRPr lang="en-US" sz="2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28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838" y="1199154"/>
            <a:ext cx="5534589" cy="2537248"/>
          </a:xfrm>
        </p:spPr>
        <p:txBody>
          <a:bodyPr>
            <a:normAutofit/>
          </a:bodyPr>
          <a:lstStyle/>
          <a:p>
            <a:pPr marL="742950" lvl="1" indent="-285750" defTabSz="914400">
              <a:buSzPct val="100000"/>
              <a:buFont typeface="Wingdings" panose="05000000000000000000" pitchFamily="2" charset="2"/>
              <a:buChar char="Ø"/>
              <a:defRPr sz="1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2600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Provide continuous fall and location monitoring</a:t>
            </a:r>
            <a:endParaRPr lang="en-US" sz="2600" dirty="0">
              <a:solidFill>
                <a:srgbClr val="FFFFFF"/>
              </a:solidFill>
            </a:endParaRPr>
          </a:p>
          <a:p>
            <a:pPr marL="742950" lvl="1" indent="-285750" defTabSz="914400">
              <a:buSzPct val="100000"/>
              <a:buFont typeface="Wingdings" panose="05000000000000000000" pitchFamily="2" charset="2"/>
              <a:buChar char="Ø"/>
              <a:defRPr sz="1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26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</a:rPr>
              <a:t>Automatically send real-time fall alert with location notification</a:t>
            </a:r>
            <a:endParaRPr lang="en-US" sz="2600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pPr marL="742950" lvl="1" indent="-285750" defTabSz="914400">
              <a:buSzPct val="100000"/>
              <a:buFont typeface="Wingdings" panose="05000000000000000000" pitchFamily="2" charset="2"/>
              <a:buChar char="Ø"/>
              <a:defRPr sz="1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26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</a:rPr>
              <a:t>Geo-fencing service</a:t>
            </a:r>
            <a:endParaRPr lang="en-US" sz="2600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7</a:t>
            </a:fld>
            <a:endParaRPr lang="zh-CN" alt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544040"/>
          </a:xfrm>
          <a:solidFill>
            <a:schemeClr val="tx1">
              <a:lumMod val="50000"/>
            </a:schemeClr>
          </a:solidFill>
        </p:spPr>
        <p:txBody>
          <a:bodyPr/>
          <a:lstStyle/>
          <a:p>
            <a:r>
              <a:rPr lang="en-US" sz="3200" dirty="0" smtClean="0"/>
              <a:t>Fall Alert &amp; Locationing</a:t>
            </a:r>
            <a:endParaRPr lang="en-US" sz="32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84584" y="3990556"/>
            <a:ext cx="7908471" cy="85235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15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300" b="1" dirty="0" smtClean="0">
                <a:solidFill>
                  <a:schemeClr val="bg1"/>
                </a:solidFill>
              </a:rPr>
              <a:t>Work on integrating the system into ElderSens Platform for clinical trial</a:t>
            </a:r>
            <a:endParaRPr lang="en-US" sz="2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37416" y="4866501"/>
            <a:ext cx="18405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ElderSens Confidential</a:t>
            </a: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900" y="1433281"/>
            <a:ext cx="1606750" cy="11897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900" y="2686593"/>
            <a:ext cx="1606750" cy="1176886"/>
          </a:xfrm>
          <a:prstGeom prst="rect">
            <a:avLst/>
          </a:prstGeom>
        </p:spPr>
      </p:pic>
      <p:sp>
        <p:nvSpPr>
          <p:cNvPr id="12" name="Flash"/>
          <p:cNvSpPr txBox="1"/>
          <p:nvPr/>
        </p:nvSpPr>
        <p:spPr>
          <a:xfrm>
            <a:off x="6157656" y="1014490"/>
            <a:ext cx="160675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914400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Variable Sensor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88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838" y="1199154"/>
            <a:ext cx="5534589" cy="2537248"/>
          </a:xfrm>
        </p:spPr>
        <p:txBody>
          <a:bodyPr>
            <a:normAutofit lnSpcReduction="10000"/>
          </a:bodyPr>
          <a:lstStyle/>
          <a:p>
            <a:pPr marL="742950" lvl="1" indent="-285750" defTabSz="914400">
              <a:buSzPct val="100000"/>
              <a:buFont typeface="Wingdings" panose="05000000000000000000" pitchFamily="2" charset="2"/>
              <a:buChar char="Ø"/>
              <a:defRPr sz="1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2600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Proprietary in-door BLE/Wi-Fi network technology provides seamless coverage </a:t>
            </a:r>
            <a:endParaRPr lang="en-US" sz="2600" dirty="0">
              <a:solidFill>
                <a:srgbClr val="FFFFFF"/>
              </a:solidFill>
            </a:endParaRPr>
          </a:p>
          <a:p>
            <a:pPr marL="742950" lvl="1" indent="-285750" defTabSz="914400">
              <a:buSzPct val="100000"/>
              <a:buFont typeface="Wingdings" panose="05000000000000000000" pitchFamily="2" charset="2"/>
              <a:buChar char="Ø"/>
              <a:defRPr sz="1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26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</a:rPr>
              <a:t>Accurate location support with both iBeacon and Wi-Fi positioning technologies</a:t>
            </a:r>
            <a:endParaRPr lang="en-US" sz="2600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pPr marL="742950" lvl="1" indent="-285750" defTabSz="914400">
              <a:buSzPct val="100000"/>
              <a:buFont typeface="Wingdings" panose="05000000000000000000" pitchFamily="2" charset="2"/>
              <a:buChar char="Ø"/>
              <a:defRPr sz="1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en-US" sz="2600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endParaRPr lang="en-US" sz="2600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8</a:t>
            </a:fld>
            <a:endParaRPr lang="zh-CN" alt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544040"/>
          </a:xfrm>
          <a:solidFill>
            <a:schemeClr val="tx1">
              <a:lumMod val="50000"/>
            </a:schemeClr>
          </a:solidFill>
        </p:spPr>
        <p:txBody>
          <a:bodyPr/>
          <a:lstStyle/>
          <a:p>
            <a:r>
              <a:rPr lang="en-US" sz="3200" dirty="0" smtClean="0"/>
              <a:t>ElderSens Router and Network</a:t>
            </a:r>
            <a:endParaRPr lang="en-US" sz="32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12392" y="3875276"/>
            <a:ext cx="5456893" cy="85235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15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300" b="1" dirty="0" smtClean="0">
                <a:solidFill>
                  <a:schemeClr val="bg1"/>
                </a:solidFill>
              </a:rPr>
              <a:t>Open SDK, API for integrating 3</a:t>
            </a:r>
            <a:r>
              <a:rPr lang="en-US" sz="2300" b="1" baseline="30000" dirty="0" smtClean="0">
                <a:solidFill>
                  <a:schemeClr val="bg1"/>
                </a:solidFill>
              </a:rPr>
              <a:t>rd</a:t>
            </a:r>
            <a:r>
              <a:rPr lang="en-US" sz="2300" b="1" dirty="0" smtClean="0">
                <a:solidFill>
                  <a:schemeClr val="bg1"/>
                </a:solidFill>
              </a:rPr>
              <a:t> Party applications </a:t>
            </a:r>
            <a:endParaRPr lang="en-US" sz="2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37416" y="4866501"/>
            <a:ext cx="18405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ElderSens Confidential</a:t>
            </a: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162" y="1514730"/>
            <a:ext cx="1966186" cy="13353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162" y="3008210"/>
            <a:ext cx="1966186" cy="1719417"/>
          </a:xfrm>
          <a:prstGeom prst="rect">
            <a:avLst/>
          </a:prstGeom>
        </p:spPr>
      </p:pic>
      <p:sp>
        <p:nvSpPr>
          <p:cNvPr id="12" name="Flash"/>
          <p:cNvSpPr txBox="1"/>
          <p:nvPr/>
        </p:nvSpPr>
        <p:spPr>
          <a:xfrm>
            <a:off x="6275796" y="1014490"/>
            <a:ext cx="2186321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914400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BLE and Wifi Router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59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839" y="1353267"/>
            <a:ext cx="4726112" cy="3270104"/>
          </a:xfrm>
        </p:spPr>
        <p:txBody>
          <a:bodyPr>
            <a:normAutofit lnSpcReduction="10000"/>
          </a:bodyPr>
          <a:lstStyle/>
          <a:p>
            <a:pPr marL="742950" lvl="1" indent="-285750" defTabSz="914400">
              <a:buSzPct val="100000"/>
              <a:buFont typeface="Wingdings" panose="05000000000000000000" pitchFamily="2" charset="2"/>
              <a:buChar char="Ø"/>
              <a:defRPr sz="1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2600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Secure architecture hosted on AWS</a:t>
            </a:r>
            <a:endParaRPr lang="en-US" sz="2600" dirty="0">
              <a:solidFill>
                <a:srgbClr val="FFFFFF"/>
              </a:solidFill>
            </a:endParaRPr>
          </a:p>
          <a:p>
            <a:pPr marL="742950" lvl="1" indent="-285750" defTabSz="914400">
              <a:buSzPct val="100000"/>
              <a:buFont typeface="Wingdings" panose="05000000000000000000" pitchFamily="2" charset="2"/>
              <a:buChar char="Ø"/>
              <a:defRPr sz="1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26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</a:rPr>
              <a:t>Intelligent learning algorithms for patient monitoring and sending alert notification to caregivers</a:t>
            </a:r>
            <a:endParaRPr lang="en-US" sz="2600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pPr marL="742950" lvl="1" indent="-285750" defTabSz="914400">
              <a:buSzPct val="100000"/>
              <a:buFont typeface="Wingdings" panose="05000000000000000000" pitchFamily="2" charset="2"/>
              <a:buChar char="Ø"/>
              <a:defRPr sz="1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26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</a:rPr>
              <a:t>Enable big data service</a:t>
            </a:r>
            <a:endParaRPr lang="en-US" sz="2600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endParaRPr lang="en-US" sz="2600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9</a:t>
            </a:fld>
            <a:endParaRPr lang="zh-CN" alt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544040"/>
          </a:xfrm>
          <a:solidFill>
            <a:schemeClr val="tx1">
              <a:lumMod val="50000"/>
            </a:schemeClr>
          </a:solidFill>
        </p:spPr>
        <p:txBody>
          <a:bodyPr/>
          <a:lstStyle/>
          <a:p>
            <a:r>
              <a:rPr lang="en-US" sz="3200" dirty="0" smtClean="0"/>
              <a:t>ElderSens Cloud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3537416" y="4866501"/>
            <a:ext cx="18405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ElderSens Confidential</a:t>
            </a:r>
            <a:endParaRPr lang="en-US" sz="1200" dirty="0"/>
          </a:p>
        </p:txBody>
      </p:sp>
      <p:pic>
        <p:nvPicPr>
          <p:cNvPr id="10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21971" y="1994401"/>
            <a:ext cx="3399720" cy="2440614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Flash"/>
          <p:cNvSpPr txBox="1"/>
          <p:nvPr/>
        </p:nvSpPr>
        <p:spPr>
          <a:xfrm>
            <a:off x="5221971" y="1503508"/>
            <a:ext cx="3285031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914400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ElderSens cloud demo platform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80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Business Strategy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plan presentation (Ion green design, widescreen).potx" id="{866C028E-10C7-4672-8238-17D4366C073A}" vid="{2A820B7E-5093-43C8-ABD0-FF5B957D5EE3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Override1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1E5155"/>
    </a:dk2>
    <a:lt2>
      <a:srgbClr val="EBEBEB"/>
    </a:lt2>
    <a:accent1>
      <a:srgbClr val="B01513"/>
    </a:accent1>
    <a:accent2>
      <a:srgbClr val="EA6312"/>
    </a:accent2>
    <a:accent3>
      <a:srgbClr val="E6B729"/>
    </a:accent3>
    <a:accent4>
      <a:srgbClr val="6AAC90"/>
    </a:accent4>
    <a:accent5>
      <a:srgbClr val="54849A"/>
    </a:accent5>
    <a:accent6>
      <a:srgbClr val="9E5E9B"/>
    </a:accent6>
    <a:hlink>
      <a:srgbClr val="58C1BA"/>
    </a:hlink>
    <a:folHlink>
      <a:srgbClr val="9DFFC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4395</TotalTime>
  <Words>277</Words>
  <Application>Microsoft Office PowerPoint</Application>
  <PresentationFormat>On-screen Show (16:9)</PresentationFormat>
  <Paragraphs>70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Microsoft YaHei</vt:lpstr>
      <vt:lpstr>宋体</vt:lpstr>
      <vt:lpstr>Arial</vt:lpstr>
      <vt:lpstr>Calibri</vt:lpstr>
      <vt:lpstr>Century Gothic</vt:lpstr>
      <vt:lpstr>Wingdings</vt:lpstr>
      <vt:lpstr>Wingdings 3</vt:lpstr>
      <vt:lpstr>1_Business Strategy</vt:lpstr>
      <vt:lpstr>PowerPoint Presentation</vt:lpstr>
      <vt:lpstr>The Problem and Our Solution</vt:lpstr>
      <vt:lpstr>ElderSens Core Technologies</vt:lpstr>
      <vt:lpstr>Exhibit ElderSens Ecosystem </vt:lpstr>
      <vt:lpstr>DiaperSens System</vt:lpstr>
      <vt:lpstr>Unveil Disposable Smart Diaper</vt:lpstr>
      <vt:lpstr>Fall Alert &amp; Locationing</vt:lpstr>
      <vt:lpstr>ElderSens Router and Network</vt:lpstr>
      <vt:lpstr>ElderSens Cloud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田敏</dc:creator>
  <cp:lastModifiedBy>Li Li</cp:lastModifiedBy>
  <cp:revision>200</cp:revision>
  <dcterms:modified xsi:type="dcterms:W3CDTF">2018-03-16T20:53:32Z</dcterms:modified>
</cp:coreProperties>
</file>